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84" r:id="rId2"/>
    <p:sldId id="286" r:id="rId3"/>
    <p:sldId id="287" r:id="rId4"/>
    <p:sldId id="289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10" r:id="rId15"/>
    <p:sldId id="304" r:id="rId16"/>
    <p:sldId id="305" r:id="rId17"/>
    <p:sldId id="307" r:id="rId18"/>
    <p:sldId id="308" r:id="rId19"/>
    <p:sldId id="309" r:id="rId20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8" d="100"/>
          <a:sy n="78" d="100"/>
        </p:scale>
        <p:origin x="5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8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7251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82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416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70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40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42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6AE27-D352-4011-8E15-80B6C5A4F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98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7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70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3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0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37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5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1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116CF-69C9-4E6A-A83B-DA13D44E88A5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5B25197-9F9D-43BD-BE03-0B765C8E9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52400" y="2286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1.Sắp xếp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21808"/>
            <a:ext cx="8458200" cy="566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752476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Yêu cầu: Em hãy sắp xếp cột Diểm TBHK theo thứ tự giảm dần?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924800" y="4114800"/>
            <a:ext cx="685800" cy="228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6705600" y="2106491"/>
            <a:ext cx="1357312" cy="523876"/>
          </a:xfrm>
          <a:prstGeom prst="rect">
            <a:avLst/>
          </a:prstGeom>
          <a:solidFill>
            <a:srgbClr val="FFC0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smtClean="0">
                <a:solidFill>
                  <a:schemeClr val="tx1"/>
                </a:solidFill>
              </a:rPr>
              <a:t>Bước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7384256" y="2667000"/>
            <a:ext cx="678656" cy="148443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50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4754"/>
            <a:ext cx="697072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7086600" y="3962400"/>
            <a:ext cx="1905000" cy="1905000"/>
          </a:xfrm>
          <a:prstGeom prst="rect">
            <a:avLst/>
          </a:prstGeom>
          <a:solidFill>
            <a:srgbClr val="FFC00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b="0" smtClean="0">
                <a:solidFill>
                  <a:schemeClr val="tx1"/>
                </a:solidFill>
              </a:rPr>
              <a:t>     Bước 5:</a:t>
            </a:r>
          </a:p>
          <a:p>
            <a:r>
              <a:rPr lang="en-US" sz="2400" b="0" smtClean="0">
                <a:solidFill>
                  <a:schemeClr val="tx1"/>
                </a:solidFill>
              </a:rPr>
              <a:t>- Bỏ chọn Select All và chọn 10. </a:t>
            </a:r>
          </a:p>
          <a:p>
            <a:r>
              <a:rPr lang="en-US" sz="2400" b="0" smtClean="0">
                <a:solidFill>
                  <a:schemeClr val="tx1"/>
                </a:solidFill>
              </a:rPr>
              <a:t>- Chọn OK.</a:t>
            </a: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810000" y="3796446"/>
            <a:ext cx="3276600" cy="100415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667000" y="3429000"/>
            <a:ext cx="12192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5" idx="1"/>
          </p:cNvCxnSpPr>
          <p:nvPr/>
        </p:nvCxnSpPr>
        <p:spPr>
          <a:xfrm flipH="1">
            <a:off x="4572000" y="4914900"/>
            <a:ext cx="2514600" cy="1104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485360" y="6019800"/>
            <a:ext cx="12192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485360" y="4191000"/>
            <a:ext cx="169624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728912" y="4800600"/>
            <a:ext cx="756448" cy="4572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3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58348"/>
            <a:ext cx="8534400" cy="5194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0" y="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52955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Kết quả sau khi thực hiện thao tác lọc dữ liệu.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83720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87354"/>
            <a:ext cx="869852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70C0"/>
                </a:solidFill>
              </a:rPr>
              <a:t>Để lọc dữ liệu các em cần thực hiện các bước sau:</a:t>
            </a:r>
          </a:p>
          <a:p>
            <a:endParaRPr lang="en-US"/>
          </a:p>
          <a:p>
            <a:r>
              <a:rPr lang="en-US" sz="2400" b="1" smtClean="0">
                <a:solidFill>
                  <a:srgbClr val="FF0000"/>
                </a:solidFill>
              </a:rPr>
              <a:t>Bước 1:</a:t>
            </a:r>
            <a:r>
              <a:rPr lang="en-US" sz="2400" smtClean="0"/>
              <a:t> Chọn 1 ô trong vùng có dữ liệu cần lọc.</a:t>
            </a:r>
          </a:p>
          <a:p>
            <a:endParaRPr lang="en-US" sz="2400"/>
          </a:p>
          <a:p>
            <a:r>
              <a:rPr lang="en-US" sz="2400" b="1" smtClean="0">
                <a:solidFill>
                  <a:srgbClr val="FF0000"/>
                </a:solidFill>
              </a:rPr>
              <a:t>Bước 2:</a:t>
            </a:r>
            <a:r>
              <a:rPr lang="en-US" sz="2400" smtClean="0"/>
              <a:t> Chọn thẻ lệnh </a:t>
            </a:r>
            <a:r>
              <a:rPr lang="en-US" sz="2400" i="1" smtClean="0">
                <a:solidFill>
                  <a:srgbClr val="FF0000"/>
                </a:solidFill>
              </a:rPr>
              <a:t>Data</a:t>
            </a:r>
          </a:p>
          <a:p>
            <a:endParaRPr lang="en-US" sz="2400"/>
          </a:p>
          <a:p>
            <a:r>
              <a:rPr lang="en-US" sz="2400" b="1" smtClean="0">
                <a:solidFill>
                  <a:srgbClr val="FF0000"/>
                </a:solidFill>
              </a:rPr>
              <a:t>Bước 3:</a:t>
            </a:r>
            <a:r>
              <a:rPr lang="en-US" sz="2400" smtClean="0"/>
              <a:t> Trong nhóm lệnh </a:t>
            </a:r>
            <a:r>
              <a:rPr lang="en-US" sz="2400" i="1" smtClean="0">
                <a:solidFill>
                  <a:srgbClr val="FF0000"/>
                </a:solidFill>
              </a:rPr>
              <a:t>Sort &amp; Filter</a:t>
            </a:r>
            <a:r>
              <a:rPr lang="en-US" sz="2400" smtClean="0"/>
              <a:t>, chọn nút </a:t>
            </a:r>
            <a:r>
              <a:rPr lang="en-US" sz="2400" i="1">
                <a:solidFill>
                  <a:srgbClr val="FF0000"/>
                </a:solidFill>
              </a:rPr>
              <a:t>Filter </a:t>
            </a:r>
            <a:r>
              <a:rPr lang="en-US" sz="2400" smtClean="0"/>
              <a:t>:</a:t>
            </a:r>
          </a:p>
          <a:p>
            <a:endParaRPr lang="en-US" sz="2400" smtClean="0"/>
          </a:p>
          <a:p>
            <a:r>
              <a:rPr lang="en-US" sz="2400" b="1">
                <a:solidFill>
                  <a:srgbClr val="FF0000"/>
                </a:solidFill>
              </a:rPr>
              <a:t>Bước </a:t>
            </a:r>
            <a:r>
              <a:rPr lang="en-US" sz="2400" b="1" smtClean="0">
                <a:solidFill>
                  <a:srgbClr val="FF0000"/>
                </a:solidFill>
              </a:rPr>
              <a:t>4:</a:t>
            </a:r>
            <a:r>
              <a:rPr lang="en-US" sz="2400" smtClean="0"/>
              <a:t> Nháy nút             ( biểu tượng hình tam giác) trên hàng tiêu đề cột.</a:t>
            </a:r>
          </a:p>
          <a:p>
            <a:endParaRPr lang="en-US" sz="2400" i="1">
              <a:solidFill>
                <a:srgbClr val="FF0000"/>
              </a:solidFill>
            </a:endParaRPr>
          </a:p>
          <a:p>
            <a:r>
              <a:rPr lang="en-US" sz="2400" b="1">
                <a:solidFill>
                  <a:srgbClr val="FF0000"/>
                </a:solidFill>
              </a:rPr>
              <a:t>Bước </a:t>
            </a:r>
            <a:r>
              <a:rPr lang="en-US" sz="2400" b="1" smtClean="0">
                <a:solidFill>
                  <a:srgbClr val="FF0000"/>
                </a:solidFill>
              </a:rPr>
              <a:t>5:</a:t>
            </a:r>
            <a:r>
              <a:rPr lang="en-US" sz="2400" smtClean="0"/>
              <a:t> </a:t>
            </a:r>
            <a:r>
              <a:rPr lang="en-US" sz="2400"/>
              <a:t>Chọn </a:t>
            </a:r>
            <a:r>
              <a:rPr lang="en-US" sz="2400" smtClean="0"/>
              <a:t>tiêu chuẩn lọc và nháy OK.</a:t>
            </a:r>
            <a:endParaRPr lang="en-US" sz="2400" i="1">
              <a:solidFill>
                <a:srgbClr val="FF0000"/>
              </a:solidFill>
            </a:endParaRPr>
          </a:p>
          <a:p>
            <a:endParaRPr lang="en-US" sz="2400" i="1">
              <a:solidFill>
                <a:srgbClr val="FF0000"/>
              </a:solidFill>
            </a:endParaRPr>
          </a:p>
          <a:p>
            <a:endParaRPr lang="en-US" sz="240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512" y="4495800"/>
            <a:ext cx="490537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04799" y="611799"/>
            <a:ext cx="1676401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Ghi bài</a:t>
            </a:r>
            <a:endParaRPr 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0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52400" y="2286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752476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Yêu cầu: Dựa vào bảng dữ liệu bên dưới em hãy chọn ra( lọc) những bạn có điểm </a:t>
            </a:r>
            <a:r>
              <a:rPr lang="en-US" sz="2400" b="1" smtClean="0">
                <a:solidFill>
                  <a:srgbClr val="FF0000"/>
                </a:solidFill>
              </a:rPr>
              <a:t>1 Tiết</a:t>
            </a:r>
            <a:r>
              <a:rPr lang="en-US" sz="2400" smtClean="0"/>
              <a:t> là </a:t>
            </a:r>
            <a:r>
              <a:rPr lang="en-US" sz="2400" b="1" smtClean="0">
                <a:solidFill>
                  <a:srgbClr val="FF0000"/>
                </a:solidFill>
              </a:rPr>
              <a:t>10 </a:t>
            </a:r>
            <a:r>
              <a:rPr lang="en-US" sz="2400" b="1" smtClean="0"/>
              <a:t>và điểm </a:t>
            </a:r>
            <a:r>
              <a:rPr lang="en-US" sz="2400" b="1" smtClean="0">
                <a:solidFill>
                  <a:srgbClr val="FF0000"/>
                </a:solidFill>
              </a:rPr>
              <a:t>HK1&gt;9.7</a:t>
            </a:r>
            <a:r>
              <a:rPr lang="en-US" sz="2400" smtClean="0"/>
              <a:t> ?</a:t>
            </a:r>
            <a:endParaRPr lang="en-US" sz="240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63577"/>
            <a:ext cx="8458200" cy="4845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043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066800"/>
            <a:ext cx="9067799" cy="53072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1000" y="5789839"/>
            <a:ext cx="8686800" cy="584251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288287" y="771011"/>
            <a:ext cx="1213842" cy="517258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3"/>
          <p:cNvSpPr txBox="1">
            <a:spLocks/>
          </p:cNvSpPr>
          <p:nvPr/>
        </p:nvSpPr>
        <p:spPr>
          <a:xfrm>
            <a:off x="3886200" y="0"/>
            <a:ext cx="5181600" cy="1295400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smtClean="0">
                <a:solidFill>
                  <a:schemeClr val="tx1"/>
                </a:solidFill>
              </a:rPr>
              <a:t>Bước 1: Tạo vùng điều kiện </a:t>
            </a:r>
          </a:p>
          <a:p>
            <a:r>
              <a:rPr lang="en-US" sz="2400" smtClean="0">
                <a:solidFill>
                  <a:schemeClr val="tx1"/>
                </a:solidFill>
              </a:rPr>
              <a:t>- Copy tiêu đề cột ra vị trí mới</a:t>
            </a:r>
            <a:endParaRPr lang="en-US" sz="2400">
              <a:solidFill>
                <a:schemeClr val="tx1"/>
              </a:solidFill>
            </a:endParaRPr>
          </a:p>
          <a:p>
            <a:r>
              <a:rPr lang="en-US" sz="2400" smtClean="0">
                <a:solidFill>
                  <a:schemeClr val="tx1"/>
                </a:solidFill>
              </a:rPr>
              <a:t>- Nhập các điều kiện và đặt tên cho vùng điều kiện (nếu cần = lệnh “Define Name”)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78" y="2066411"/>
            <a:ext cx="6781800" cy="1114425"/>
          </a:xfrm>
          <a:prstGeom prst="rect">
            <a:avLst/>
          </a:prstGeom>
        </p:spPr>
      </p:pic>
      <p:sp>
        <p:nvSpPr>
          <p:cNvPr id="11" name="Oval 10"/>
          <p:cNvSpPr/>
          <p:nvPr/>
        </p:nvSpPr>
        <p:spPr>
          <a:xfrm>
            <a:off x="5523198" y="2322461"/>
            <a:ext cx="1030001" cy="268339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71800" y="2066411"/>
            <a:ext cx="685800" cy="219589"/>
          </a:xfrm>
          <a:prstGeom prst="ellipse">
            <a:avLst/>
          </a:prstGeom>
          <a:noFill/>
          <a:ln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9" idx="6"/>
            <a:endCxn id="11" idx="2"/>
          </p:cNvCxnSpPr>
          <p:nvPr/>
        </p:nvCxnSpPr>
        <p:spPr>
          <a:xfrm>
            <a:off x="3657600" y="2176206"/>
            <a:ext cx="1865598" cy="280425"/>
          </a:xfrm>
          <a:prstGeom prst="straightConnector1">
            <a:avLst/>
          </a:prstGeom>
          <a:ln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3"/>
          <p:cNvSpPr txBox="1">
            <a:spLocks/>
          </p:cNvSpPr>
          <p:nvPr/>
        </p:nvSpPr>
        <p:spPr>
          <a:xfrm>
            <a:off x="152400" y="2286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(trích)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68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95894"/>
            <a:ext cx="8686800" cy="5809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5029200" y="100588"/>
            <a:ext cx="3962400" cy="651888"/>
          </a:xfrm>
          <a:prstGeom prst="rect">
            <a:avLst/>
          </a:prstGeom>
          <a:solidFill>
            <a:srgbClr val="FFC000"/>
          </a:solidFill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smtClean="0">
                <a:solidFill>
                  <a:schemeClr val="tx1"/>
                </a:solidFill>
              </a:rPr>
              <a:t>Bước 2: Đặt con nháy vào bảng CSDL, chọn thẻ DATA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7102719" y="752476"/>
            <a:ext cx="781248" cy="282892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486400" y="952500"/>
            <a:ext cx="685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581400"/>
            <a:ext cx="990600" cy="219347"/>
          </a:xfrm>
          <a:prstGeom prst="rect">
            <a:avLst/>
          </a:prstGeom>
          <a:noFill/>
          <a:ln w="3175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7" idx="6"/>
          </p:cNvCxnSpPr>
          <p:nvPr/>
        </p:nvCxnSpPr>
        <p:spPr>
          <a:xfrm flipH="1">
            <a:off x="6172200" y="787835"/>
            <a:ext cx="1711767" cy="43136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3"/>
          <p:cNvSpPr txBox="1">
            <a:spLocks/>
          </p:cNvSpPr>
          <p:nvPr/>
        </p:nvSpPr>
        <p:spPr>
          <a:xfrm>
            <a:off x="152400" y="2286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(trích)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40778"/>
            <a:ext cx="8534400" cy="584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67400" y="1447800"/>
            <a:ext cx="2667000" cy="990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740944" y="207353"/>
            <a:ext cx="4564856" cy="523876"/>
          </a:xfrm>
          <a:prstGeom prst="rect">
            <a:avLst/>
          </a:prstGeom>
          <a:solidFill>
            <a:srgbClr val="FFC0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smtClean="0">
                <a:solidFill>
                  <a:schemeClr val="tx1"/>
                </a:solidFill>
              </a:rPr>
              <a:t>Bước 3: Chọn lệnh Advanced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endCxn id="8" idx="2"/>
          </p:cNvCxnSpPr>
          <p:nvPr/>
        </p:nvCxnSpPr>
        <p:spPr>
          <a:xfrm>
            <a:off x="5486400" y="731229"/>
            <a:ext cx="1981200" cy="134007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7467600" y="1932803"/>
            <a:ext cx="1066800" cy="27699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152400" y="2286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(trích)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7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" y="747712"/>
            <a:ext cx="8772525" cy="5362575"/>
          </a:xfrm>
          <a:prstGeom prst="rect">
            <a:avLst/>
          </a:prstGeom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6793744" y="4114800"/>
            <a:ext cx="1905000" cy="1519236"/>
          </a:xfrm>
          <a:prstGeom prst="rect">
            <a:avLst/>
          </a:prstGeom>
          <a:solidFill>
            <a:srgbClr val="FFC00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b="0" smtClean="0">
                <a:solidFill>
                  <a:schemeClr val="tx1"/>
                </a:solidFill>
              </a:rPr>
              <a:t>     Bước 4:</a:t>
            </a:r>
          </a:p>
          <a:p>
            <a:r>
              <a:rPr lang="en-US" sz="2400" b="0" smtClean="0">
                <a:solidFill>
                  <a:schemeClr val="tx1"/>
                </a:solidFill>
              </a:rPr>
              <a:t>- Điền các giá trị vào các ô.</a:t>
            </a:r>
          </a:p>
          <a:p>
            <a:r>
              <a:rPr lang="en-US" sz="2400" b="0" smtClean="0">
                <a:solidFill>
                  <a:schemeClr val="tx1"/>
                </a:solidFill>
              </a:rPr>
              <a:t>- Chọn OK.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553200" y="1219200"/>
            <a:ext cx="1193044" cy="1371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78291" y="3150392"/>
            <a:ext cx="6843638" cy="318372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81000" y="6334121"/>
            <a:ext cx="1194582" cy="361953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A30</a:t>
            </a:r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572000" y="2909888"/>
            <a:ext cx="3069864" cy="25003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000" y="1066800"/>
            <a:ext cx="6248400" cy="4000500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96240" y="5410199"/>
            <a:ext cx="6248400" cy="700087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152400" y="2286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(trích)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6760919" y="2311200"/>
            <a:ext cx="1732487" cy="19050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49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7" grpId="0" animBg="1"/>
      <p:bldP spid="15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98360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Kết quả sau khi thực hiện thao tác lọc (trích) dữ liệu.</a:t>
            </a:r>
            <a:endParaRPr lang="en-US" sz="24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" y="1676400"/>
            <a:ext cx="8668107" cy="2547937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152400" y="2286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(trích)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45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4375" y="2286000"/>
            <a:ext cx="86985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70C0"/>
                </a:solidFill>
              </a:rPr>
              <a:t>Để lọc (trích) dữ liệu các em cần thực hiện các bước sau:</a:t>
            </a:r>
          </a:p>
          <a:p>
            <a:endParaRPr lang="en-US"/>
          </a:p>
          <a:p>
            <a:r>
              <a:rPr lang="en-US" sz="2400" b="1" smtClean="0">
                <a:solidFill>
                  <a:srgbClr val="FF0000"/>
                </a:solidFill>
              </a:rPr>
              <a:t>Bước 1:</a:t>
            </a:r>
            <a:r>
              <a:rPr lang="en-US" sz="2400" smtClean="0"/>
              <a:t> Tạo vùng điều kiện lọc</a:t>
            </a:r>
          </a:p>
          <a:p>
            <a:endParaRPr lang="en-US" sz="2400"/>
          </a:p>
          <a:p>
            <a:r>
              <a:rPr lang="en-US" sz="2400" b="1" smtClean="0">
                <a:solidFill>
                  <a:srgbClr val="FF0000"/>
                </a:solidFill>
              </a:rPr>
              <a:t>Bước 2:</a:t>
            </a:r>
            <a:r>
              <a:rPr lang="en-US" sz="2400" smtClean="0"/>
              <a:t> Chọn thẻ lệnh </a:t>
            </a:r>
            <a:r>
              <a:rPr lang="en-US" sz="2400" i="1" smtClean="0">
                <a:solidFill>
                  <a:srgbClr val="FF0000"/>
                </a:solidFill>
              </a:rPr>
              <a:t>Data</a:t>
            </a:r>
          </a:p>
          <a:p>
            <a:endParaRPr lang="en-US" sz="2400"/>
          </a:p>
          <a:p>
            <a:r>
              <a:rPr lang="en-US" sz="2400" b="1" smtClean="0">
                <a:solidFill>
                  <a:srgbClr val="FF0000"/>
                </a:solidFill>
              </a:rPr>
              <a:t>Bước 3:</a:t>
            </a:r>
            <a:r>
              <a:rPr lang="en-US" sz="2400" smtClean="0"/>
              <a:t> Trong nhóm lệnh </a:t>
            </a:r>
            <a:r>
              <a:rPr lang="en-US" sz="2400" i="1" smtClean="0">
                <a:solidFill>
                  <a:srgbClr val="FF0000"/>
                </a:solidFill>
              </a:rPr>
              <a:t>Sort &amp; Filter</a:t>
            </a:r>
            <a:r>
              <a:rPr lang="en-US" sz="2400" smtClean="0"/>
              <a:t>, chọn nút </a:t>
            </a:r>
            <a:r>
              <a:rPr lang="en-US" sz="2400" i="1" smtClean="0">
                <a:solidFill>
                  <a:srgbClr val="FF0000"/>
                </a:solidFill>
              </a:rPr>
              <a:t>Advanced </a:t>
            </a:r>
            <a:r>
              <a:rPr lang="en-US" sz="2400" smtClean="0"/>
              <a:t>:</a:t>
            </a:r>
          </a:p>
          <a:p>
            <a:endParaRPr lang="en-US" sz="2400" smtClean="0"/>
          </a:p>
          <a:p>
            <a:r>
              <a:rPr lang="en-US" sz="2400" b="1">
                <a:solidFill>
                  <a:srgbClr val="FF0000"/>
                </a:solidFill>
              </a:rPr>
              <a:t>Bước </a:t>
            </a:r>
            <a:r>
              <a:rPr lang="en-US" sz="2400" b="1" smtClean="0">
                <a:solidFill>
                  <a:srgbClr val="FF0000"/>
                </a:solidFill>
              </a:rPr>
              <a:t>4:</a:t>
            </a:r>
            <a:r>
              <a:rPr lang="en-US" sz="2400" smtClean="0"/>
              <a:t> </a:t>
            </a:r>
            <a:r>
              <a:rPr lang="en-US" sz="2400"/>
              <a:t>Điền các </a:t>
            </a:r>
            <a:r>
              <a:rPr lang="en-US" sz="2400" smtClean="0"/>
              <a:t>vùng, địa chỉ vào </a:t>
            </a:r>
            <a:r>
              <a:rPr lang="en-US" sz="2400"/>
              <a:t>các </a:t>
            </a:r>
            <a:r>
              <a:rPr lang="en-US" sz="2400" smtClean="0"/>
              <a:t>ô, OK.</a:t>
            </a:r>
          </a:p>
        </p:txBody>
      </p:sp>
      <p:sp>
        <p:nvSpPr>
          <p:cNvPr id="5" name="Oval 4"/>
          <p:cNvSpPr/>
          <p:nvPr/>
        </p:nvSpPr>
        <p:spPr>
          <a:xfrm>
            <a:off x="533400" y="916214"/>
            <a:ext cx="1676401" cy="60740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Ghi bài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52400" y="2286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(trích)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03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52400" y="2286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1.Sắp xếp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21808"/>
            <a:ext cx="8458200" cy="566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6044529" y="304800"/>
            <a:ext cx="1357312" cy="523876"/>
          </a:xfrm>
          <a:prstGeom prst="rect">
            <a:avLst/>
          </a:prstGeom>
          <a:solidFill>
            <a:srgbClr val="FFC0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smtClean="0">
                <a:solidFill>
                  <a:schemeClr val="tx1"/>
                </a:solidFill>
              </a:rPr>
              <a:t>Bước 2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4648200" y="566738"/>
            <a:ext cx="1396329" cy="6524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4038600" y="1219200"/>
            <a:ext cx="685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59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52400" y="2286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1.Sắp xếp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35647"/>
            <a:ext cx="8839200" cy="5839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29200" y="1447800"/>
            <a:ext cx="2362200" cy="990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7634288" y="42862"/>
            <a:ext cx="1357312" cy="523876"/>
          </a:xfrm>
          <a:prstGeom prst="rect">
            <a:avLst/>
          </a:prstGeom>
          <a:solidFill>
            <a:srgbClr val="FFC0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smtClean="0">
                <a:solidFill>
                  <a:schemeClr val="tx1"/>
                </a:solidFill>
              </a:rPr>
              <a:t>Bước 3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539154" y="304800"/>
            <a:ext cx="2055753" cy="1638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029200" y="1790700"/>
            <a:ext cx="509954" cy="4191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7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40677" y="762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1.Sắp xếp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799" y="1752600"/>
            <a:ext cx="869852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0070C0"/>
                </a:solidFill>
              </a:rPr>
              <a:t>Để sắp xếp dữ liệu các em cần thực hiện các bước sau:</a:t>
            </a:r>
          </a:p>
          <a:p>
            <a:endParaRPr lang="en-US"/>
          </a:p>
          <a:p>
            <a:r>
              <a:rPr lang="en-US" sz="2400" b="1" smtClean="0">
                <a:solidFill>
                  <a:srgbClr val="FF0000"/>
                </a:solidFill>
              </a:rPr>
              <a:t>Bước 1:</a:t>
            </a:r>
            <a:r>
              <a:rPr lang="en-US" sz="2400" smtClean="0"/>
              <a:t> Chọn 1 ô trong cột cần sắp xếp.</a:t>
            </a:r>
          </a:p>
          <a:p>
            <a:endParaRPr lang="en-US" sz="2400"/>
          </a:p>
          <a:p>
            <a:r>
              <a:rPr lang="en-US" sz="2400" b="1" smtClean="0">
                <a:solidFill>
                  <a:srgbClr val="FF0000"/>
                </a:solidFill>
              </a:rPr>
              <a:t>Bước 2:</a:t>
            </a:r>
            <a:r>
              <a:rPr lang="en-US" sz="2400" smtClean="0"/>
              <a:t> Chọn thẻ lệnh </a:t>
            </a:r>
            <a:r>
              <a:rPr lang="en-US" sz="2400" i="1" smtClean="0">
                <a:solidFill>
                  <a:srgbClr val="FF0000"/>
                </a:solidFill>
              </a:rPr>
              <a:t>Data</a:t>
            </a:r>
          </a:p>
          <a:p>
            <a:endParaRPr lang="en-US" sz="2400"/>
          </a:p>
          <a:p>
            <a:r>
              <a:rPr lang="en-US" sz="2400" b="1" smtClean="0">
                <a:solidFill>
                  <a:srgbClr val="FF0000"/>
                </a:solidFill>
              </a:rPr>
              <a:t>Bước 3:</a:t>
            </a:r>
            <a:r>
              <a:rPr lang="en-US" sz="2400" smtClean="0"/>
              <a:t> Trong nhóm lệnh </a:t>
            </a:r>
            <a:r>
              <a:rPr lang="en-US" sz="2400" i="1" smtClean="0">
                <a:solidFill>
                  <a:srgbClr val="FF0000"/>
                </a:solidFill>
              </a:rPr>
              <a:t>Sort &amp; Filter</a:t>
            </a:r>
            <a:r>
              <a:rPr lang="en-US" sz="2400" smtClean="0"/>
              <a:t>, chọn 1 trong 2 nút lệnh sau:</a:t>
            </a:r>
          </a:p>
          <a:p>
            <a:endParaRPr lang="en-US" sz="2400"/>
          </a:p>
          <a:p>
            <a:r>
              <a:rPr lang="en-US" sz="2400" smtClean="0"/>
              <a:t>               +                    để sắp xếp dữ liệu theo thứ tự tăng dần.</a:t>
            </a:r>
          </a:p>
          <a:p>
            <a:endParaRPr lang="en-US" sz="2400"/>
          </a:p>
          <a:p>
            <a:r>
              <a:rPr lang="en-US" sz="2400" smtClean="0"/>
              <a:t>     </a:t>
            </a:r>
          </a:p>
          <a:p>
            <a:r>
              <a:rPr lang="en-US" sz="2400"/>
              <a:t> </a:t>
            </a:r>
            <a:r>
              <a:rPr lang="en-US" sz="2400" smtClean="0"/>
              <a:t>              +                    để </a:t>
            </a:r>
            <a:r>
              <a:rPr lang="en-US" sz="2400"/>
              <a:t>sắp xếp dữ liệu theo thứ tự  </a:t>
            </a:r>
            <a:r>
              <a:rPr lang="en-US" sz="2400" smtClean="0"/>
              <a:t>giảm dần.</a:t>
            </a:r>
            <a:endParaRPr lang="en-US" sz="240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639" y="4419600"/>
            <a:ext cx="609600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085" y="5562600"/>
            <a:ext cx="59055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304799" y="611799"/>
            <a:ext cx="1676401" cy="914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Ghi bài</a:t>
            </a:r>
            <a:endParaRPr 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98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52400" y="2286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752476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Yêu cầu: Dựa vào bảng dữ liệu bên dưới em hãy chọn ra( lọc) những bạn có điểm </a:t>
            </a:r>
            <a:r>
              <a:rPr lang="en-US" sz="2400" b="1" smtClean="0">
                <a:solidFill>
                  <a:srgbClr val="FF0000"/>
                </a:solidFill>
              </a:rPr>
              <a:t>1 Tiết</a:t>
            </a:r>
            <a:r>
              <a:rPr lang="en-US" sz="2400" smtClean="0"/>
              <a:t> là </a:t>
            </a:r>
            <a:r>
              <a:rPr lang="en-US" sz="2400" b="1" smtClean="0">
                <a:solidFill>
                  <a:srgbClr val="FF0000"/>
                </a:solidFill>
              </a:rPr>
              <a:t>10</a:t>
            </a:r>
            <a:r>
              <a:rPr lang="en-US" sz="2400" smtClean="0"/>
              <a:t> ?</a:t>
            </a:r>
            <a:endParaRPr lang="en-US" sz="240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63577"/>
            <a:ext cx="8458200" cy="48454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24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52400" y="2286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95894"/>
            <a:ext cx="8686800" cy="5809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791200" y="4191000"/>
            <a:ext cx="990600" cy="228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7010400" y="318722"/>
            <a:ext cx="1357312" cy="523876"/>
          </a:xfrm>
          <a:prstGeom prst="rect">
            <a:avLst/>
          </a:prstGeom>
          <a:solidFill>
            <a:srgbClr val="FFC0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smtClean="0">
                <a:solidFill>
                  <a:schemeClr val="tx1"/>
                </a:solidFill>
              </a:rPr>
              <a:t>Bước 1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286500" y="842598"/>
            <a:ext cx="1063228" cy="334840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259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52400" y="22860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95894"/>
            <a:ext cx="8686800" cy="5809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3"/>
          <p:cNvSpPr txBox="1">
            <a:spLocks/>
          </p:cNvSpPr>
          <p:nvPr/>
        </p:nvSpPr>
        <p:spPr>
          <a:xfrm>
            <a:off x="7543800" y="207353"/>
            <a:ext cx="1357312" cy="523876"/>
          </a:xfrm>
          <a:prstGeom prst="rect">
            <a:avLst/>
          </a:prstGeom>
          <a:solidFill>
            <a:srgbClr val="FFC0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smtClean="0">
                <a:solidFill>
                  <a:schemeClr val="tx1"/>
                </a:solidFill>
              </a:rPr>
              <a:t>Bước 2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172200" y="513984"/>
            <a:ext cx="1339362" cy="55281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486400" y="952500"/>
            <a:ext cx="6858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2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40778"/>
            <a:ext cx="8534400" cy="584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0" y="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1447800"/>
            <a:ext cx="2667000" cy="990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3740944" y="207353"/>
            <a:ext cx="1357312" cy="523876"/>
          </a:xfrm>
          <a:prstGeom prst="rect">
            <a:avLst/>
          </a:prstGeom>
          <a:solidFill>
            <a:srgbClr val="FFC0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smtClean="0">
                <a:solidFill>
                  <a:schemeClr val="tx1"/>
                </a:solidFill>
              </a:rPr>
              <a:t>Bước </a:t>
            </a:r>
            <a:r>
              <a:rPr lang="en-US" sz="2400">
                <a:solidFill>
                  <a:schemeClr val="tx1"/>
                </a:solidFill>
              </a:rPr>
              <a:t>3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098256" y="469291"/>
            <a:ext cx="1683544" cy="120710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858000" y="14478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4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08" y="803031"/>
            <a:ext cx="87630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3"/>
          <p:cNvSpPr txBox="1">
            <a:spLocks/>
          </p:cNvSpPr>
          <p:nvPr/>
        </p:nvSpPr>
        <p:spPr>
          <a:xfrm>
            <a:off x="0" y="0"/>
            <a:ext cx="3338512" cy="523876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rgbClr val="FF0000"/>
                </a:solidFill>
              </a:rPr>
              <a:t>2.Lọc dữ liệu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7086600" y="3962400"/>
            <a:ext cx="1905000" cy="762000"/>
          </a:xfrm>
          <a:prstGeom prst="rect">
            <a:avLst/>
          </a:prstGeom>
          <a:solidFill>
            <a:srgbClr val="FFC000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5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en-US" sz="2400" b="0" smtClean="0">
                <a:solidFill>
                  <a:schemeClr val="tx1"/>
                </a:solidFill>
              </a:rPr>
              <a:t>     Bước 4:</a:t>
            </a:r>
          </a:p>
          <a:p>
            <a:r>
              <a:rPr lang="en-US" sz="2400" b="0" smtClean="0">
                <a:solidFill>
                  <a:schemeClr val="tx1"/>
                </a:solidFill>
              </a:rPr>
              <a:t>  Nháy chuột</a:t>
            </a:r>
            <a:endParaRPr lang="en-US" sz="2400" b="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6248400" y="3276600"/>
            <a:ext cx="838200" cy="103969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715000" y="2667000"/>
            <a:ext cx="5334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áy tính và ứng dụng&amp;quot;&quot;/&gt;&lt;property id=&quot;20307&quot; value=&quot;256&quot;/&gt;&lt;/object&gt;&lt;object type=&quot;3&quot; unique_id=&quot;10065&quot;&gt;&lt;property id=&quot;20148&quot; value=&quot;5&quot;/&gt;&lt;property id=&quot;20300&quot; value=&quot;Slide 2 - &amp;quot;Khởi động&amp;quot;&quot;/&gt;&lt;property id=&quot;20307&quot; value=&quot;257&quot;/&gt;&lt;/object&gt;&lt;object type=&quot;3&quot; unique_id=&quot;10066&quot;&gt;&lt;property id=&quot;20148&quot; value=&quot;5&quot;/&gt;&lt;property id=&quot;20300&quot; value=&quot;Slide 3 - &amp;quot;CÁc loại máy tính thông dụng&amp;quot;&quot;/&gt;&lt;property id=&quot;20307&quot; value=&quot;258&quot;/&gt;&lt;/object&gt;&lt;object type=&quot;3&quot; unique_id=&quot;10067&quot;&gt;&lt;property id=&quot;20148&quot; value=&quot;5&quot;/&gt;&lt;property id=&quot;20300&quot; value=&quot;Slide 4&quot;/&gt;&lt;property id=&quot;20307&quot; value=&quot;263&quot;/&gt;&lt;/object&gt;&lt;object type=&quot;3&quot; unique_id=&quot;10068&quot;&gt;&lt;property id=&quot;20148&quot; value=&quot;5&quot;/&gt;&lt;property id=&quot;20300&quot; value=&quot;Slide 5 - &amp;quot;Hai thành phần của một máy tính&amp;quot;&quot;/&gt;&lt;property id=&quot;20307&quot; value=&quot;260&quot;/&gt;&lt;/object&gt;&lt;object type=&quot;3&quot; unique_id=&quot;10069&quot;&gt;&lt;property id=&quot;20148&quot; value=&quot;5&quot;/&gt;&lt;property id=&quot;20300&quot; value=&quot;Slide 6&quot;/&gt;&lt;property id=&quot;20307&quot; value=&quot;264&quot;/&gt;&lt;/object&gt;&lt;object type=&quot;3&quot; unique_id=&quot;10070&quot;&gt;&lt;property id=&quot;20148&quot; value=&quot;5&quot;/&gt;&lt;property id=&quot;20300&quot; value=&quot;Slide 7 - &amp;quot;Máy tính được dùng để làm gì?&amp;quot;&quot;/&gt;&lt;property id=&quot;20307&quot; value=&quot;261&quot;/&gt;&lt;/object&gt;&lt;object type=&quot;3&quot; unique_id=&quot;10071&quot;&gt;&lt;property id=&quot;20148&quot; value=&quot;5&quot;/&gt;&lt;property id=&quot;20300&quot; value=&quot;Slide 8&quot;/&gt;&lt;property id=&quot;20307&quot; value=&quot;262&quot;/&gt;&lt;/object&gt;&lt;object type=&quot;3&quot; unique_id=&quot;10072&quot;&gt;&lt;property id=&quot;20148&quot; value=&quot;5&quot;/&gt;&lt;property id=&quot;20300&quot; value=&quot;Slide 9 - &amp;quot;Thông tin quanh em&amp;quot;&quot;/&gt;&lt;property id=&quot;20307&quot; value=&quot;259&quot;/&gt;&lt;/object&gt;&lt;object type=&quot;3&quot; unique_id=&quot;10073&quot;&gt;&lt;property id=&quot;20148&quot; value=&quot;5&quot;/&gt;&lt;property id=&quot;20300&quot; value=&quot;Slide 10&quot;/&gt;&lt;property id=&quot;20307&quot; value=&quot;265&quot;/&gt;&lt;/object&gt;&lt;object type=&quot;3&quot; unique_id=&quot;10074&quot;&gt;&lt;property id=&quot;20148&quot; value=&quot;5&quot;/&gt;&lt;property id=&quot;20300&quot; value=&quot;Slide 11 - &amp;quot;Máy tính hỗ trợ con người như thế nào?&amp;quot;&quot;/&gt;&lt;property id=&quot;20307&quot; value=&quot;266&quot;/&gt;&lt;/object&gt;&lt;object type=&quot;3&quot; unique_id=&quot;10075&quot;&gt;&lt;property id=&quot;20148&quot; value=&quot;5&quot;/&gt;&lt;property id=&quot;20300&quot; value=&quot;Slide 12&quot;/&gt;&lt;property id=&quot;20307&quot; value=&quot;267&quot;/&gt;&lt;/object&gt;&lt;object type=&quot;3&quot; unique_id=&quot;10076&quot;&gt;&lt;property id=&quot;20148&quot; value=&quot;5&quot;/&gt;&lt;property id=&quot;20300&quot; value=&quot;Slide 13 - &amp;quot;Thông tin quanh em&amp;quot;&quot;/&gt;&lt;property id=&quot;20307&quot; value=&quot;268&quot;/&gt;&lt;/object&gt;&lt;object type=&quot;3&quot; unique_id=&quot;10077&quot;&gt;&lt;property id=&quot;20148&quot; value=&quot;5&quot;/&gt;&lt;property id=&quot;20300&quot; value=&quot;Slide 14&quot;/&gt;&lt;property id=&quot;20307&quot; value=&quot;269&quot;/&gt;&lt;/object&gt;&lt;object type=&quot;3&quot; unique_id=&quot;10078&quot;&gt;&lt;property id=&quot;20148&quot; value=&quot;5&quot;/&gt;&lt;property id=&quot;20300&quot; value=&quot;Slide 15 - &amp;quot;Ghi nhớ&amp;quot;&quot;/&gt;&lt;property id=&quot;20307&quot; value=&quot;270&quot;/&gt;&lt;/object&gt;&lt;/object&gt;&lt;/object&gt;&lt;/database&gt;"/>
  <p:tag name="SECTOMILLISECCONVERTED" val="1"/>
  <p:tag name="ISPRING_RESOURCE_PATHS_HASH_2" val="d4389f80c5b5d8bba47b4f95072f59c13d12b54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241</TotalTime>
  <Words>508</Words>
  <Application>Microsoft Office PowerPoint</Application>
  <PresentationFormat>On-screen Show (4:3)</PresentationFormat>
  <Paragraphs>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Cambria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</dc:creator>
  <cp:lastModifiedBy>Hiếu Đỗ</cp:lastModifiedBy>
  <cp:revision>60</cp:revision>
  <dcterms:created xsi:type="dcterms:W3CDTF">2017-07-08T04:10:20Z</dcterms:created>
  <dcterms:modified xsi:type="dcterms:W3CDTF">2020-04-21T10:02:33Z</dcterms:modified>
</cp:coreProperties>
</file>